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Schoolbook" panose="020406040505050203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36a23ca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536a23ca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36a23cac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536a23cac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36a23cac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36a23cac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36a23cac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536a23cac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36a23ca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536a23ca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36a23cac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536a23cac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36a23cac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536a23cac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6a23cac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536a23cac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36a23cac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36a23cac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36a23cac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536a23cac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536a23cac2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36a23cac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536a23cac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yngconnect.com/login/chooseMainUI.spr;jsessionid=182E909045EFC3FF1AB66B1E9A21D727.tomcat1" TargetMode="External"/><Relationship Id="rId4" Type="http://schemas.openxmlformats.org/officeDocument/2006/relationships/hyperlink" Target="https://classroom.google.com/u/0/c/MTU4MTgzMTMxMjk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h_VVmT9n4aKSug5CEsBRKUjnmW8Plz_t/view?usp=sharing" TargetMode="External"/><Relationship Id="rId4" Type="http://schemas.openxmlformats.org/officeDocument/2006/relationships/hyperlink" Target="https://www.youtube.com/watch?v=LxwHOnhwwAM&amp;feature=youtu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urguzman@paps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google.com/u/0/c/MTU4MTgzMTMxMjk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presentation/d/1kRIB70ynlk58ONJ8pmsmSnMJjssB26KkEYVdBtyH5Yk/edit#slide=id.g3de6c5dd513ed309_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1446050" y="157098"/>
            <a:ext cx="5914800" cy="1658400"/>
          </a:xfrm>
          <a:prstGeom prst="ellipse">
            <a:avLst/>
          </a:prstGeom>
          <a:solidFill>
            <a:srgbClr val="000000">
              <a:alpha val="4863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Horario de esta noche: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925" y="1815500"/>
            <a:ext cx="6758000" cy="48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1417500"/>
          </a:xfrm>
          <a:prstGeom prst="rect">
            <a:avLst/>
          </a:prstGeom>
          <a:solidFill>
            <a:srgbClr val="000000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FF00"/>
                </a:solidFill>
              </a:rPr>
              <a:t>Materiales Para la Clase </a:t>
            </a:r>
            <a:endParaRPr sz="41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entury Schoolbook"/>
              <a:buNone/>
            </a:pPr>
            <a:endParaRPr sz="54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396875" y="1625931"/>
            <a:ext cx="8376000" cy="49824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5270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Century Schoolbook"/>
              <a:buChar char="❏"/>
            </a:pPr>
            <a:r>
              <a:rPr lang="en-US" sz="4700" u="sng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Google Classroom </a:t>
            </a:r>
            <a:endParaRPr sz="2900">
              <a:solidFill>
                <a:srgbClr val="FFFFFF"/>
              </a:solidFill>
            </a:endParaRPr>
          </a:p>
          <a:p>
            <a:pPr marL="457200" marR="0" lvl="0" indent="-5016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Char char="❏"/>
            </a:pPr>
            <a:r>
              <a:rPr lang="en-US" sz="43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Libro de Texto </a:t>
            </a:r>
            <a:endParaRPr sz="4300">
              <a:solidFill>
                <a:srgbClr val="FFFFFF"/>
              </a:solidFill>
            </a:endParaRPr>
          </a:p>
          <a:p>
            <a:pPr marL="457200" marR="0" lvl="0" indent="-5016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Char char="❏"/>
            </a:pPr>
            <a:r>
              <a:rPr lang="en-US" sz="4300">
                <a:solidFill>
                  <a:srgbClr val="FFFFFF"/>
                </a:solidFill>
              </a:rPr>
              <a:t>libreta/cuaderno, lápices y bolígrafos, papel suelto, folder   </a:t>
            </a:r>
            <a:endParaRPr sz="4300">
              <a:solidFill>
                <a:srgbClr val="FFFFFF"/>
              </a:solidFill>
            </a:endParaRPr>
          </a:p>
          <a:p>
            <a:pPr marL="457200" marR="0" lvl="0" indent="-5016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Char char="❏"/>
            </a:pPr>
            <a:r>
              <a:rPr lang="en-US" sz="4300">
                <a:solidFill>
                  <a:srgbClr val="FFFFFF"/>
                </a:solidFill>
              </a:rPr>
              <a:t>cargador y computadora </a:t>
            </a:r>
            <a:endParaRPr sz="29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0" y="4884615"/>
            <a:ext cx="9144000" cy="1973385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1171575" y="5134376"/>
            <a:ext cx="7032000" cy="1191900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Preguntas ? ? ? ? </a:t>
            </a:r>
            <a:endParaRPr sz="2000"/>
          </a:p>
        </p:txBody>
      </p:sp>
      <p:sp>
        <p:nvSpPr>
          <p:cNvPr id="162" name="Google Shape;162;p23"/>
          <p:cNvSpPr/>
          <p:nvPr/>
        </p:nvSpPr>
        <p:spPr>
          <a:xfrm>
            <a:off x="152399" y="342228"/>
            <a:ext cx="8289365" cy="1659889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Muchas Gracias</a:t>
            </a:r>
            <a:endParaRPr sz="36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>
            <a:off x="0" y="4884615"/>
            <a:ext cx="9144000" cy="1973400"/>
          </a:xfrm>
          <a:prstGeom prst="rect">
            <a:avLst/>
          </a:prstGeom>
          <a:solidFill>
            <a:srgbClr val="000000">
              <a:alpha val="498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mguzman@franklingoe.org </a:t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0" y="4462851"/>
            <a:ext cx="7032000" cy="1191900"/>
          </a:xfrm>
          <a:prstGeom prst="rect">
            <a:avLst/>
          </a:prstGeom>
          <a:solidFill>
            <a:srgbClr val="000000">
              <a:alpha val="498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Contact Information:</a:t>
            </a:r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152399" y="342228"/>
            <a:ext cx="8289300" cy="1659900"/>
          </a:xfrm>
          <a:prstGeom prst="rect">
            <a:avLst/>
          </a:prstGeom>
          <a:solidFill>
            <a:srgbClr val="000000">
              <a:alpha val="498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Office Hours: Thursdays </a:t>
            </a:r>
            <a:endParaRPr sz="36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ESL tutoring C304 by appointment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53" b="875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 rot="-806026">
            <a:off x="-50783" y="268566"/>
            <a:ext cx="5775672" cy="3457208"/>
          </a:xfrm>
          <a:prstGeom prst="ellipse">
            <a:avLst/>
          </a:prstGeom>
          <a:solidFill>
            <a:srgbClr val="000000">
              <a:alpha val="4862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sng" strike="noStrike" cap="non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Welcome:</a:t>
            </a:r>
            <a:endParaRPr sz="6600" b="0" i="0" u="sng" strike="noStrike" cap="non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3189124" y="2855872"/>
            <a:ext cx="5914930" cy="3743846"/>
          </a:xfrm>
          <a:prstGeom prst="ellipse">
            <a:avLst/>
          </a:prstGeom>
          <a:solidFill>
            <a:srgbClr val="000000">
              <a:alpha val="4862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Mrs. Guzman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>
            <a:spLocks noGrp="1"/>
          </p:cNvSpPr>
          <p:nvPr>
            <p:ph type="ctrTitle"/>
          </p:nvPr>
        </p:nvSpPr>
        <p:spPr>
          <a:xfrm>
            <a:off x="0" y="407713"/>
            <a:ext cx="9144000" cy="188437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Schoolbook"/>
              <a:buNone/>
            </a:pPr>
            <a:r>
              <a:rPr lang="en-US" sz="4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Tonight’s Objectives: </a:t>
            </a:r>
            <a:endParaRPr sz="4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1"/>
          </p:nvPr>
        </p:nvSpPr>
        <p:spPr>
          <a:xfrm>
            <a:off x="0" y="2332747"/>
            <a:ext cx="8909668" cy="4302169"/>
          </a:xfrm>
          <a:prstGeom prst="rect">
            <a:avLst/>
          </a:prstGeom>
          <a:solidFill>
            <a:srgbClr val="000000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Teacher Introduction/Background </a:t>
            </a:r>
            <a:endParaRPr/>
          </a:p>
          <a:p>
            <a:pPr marL="0" lvl="0" indent="-203200" algn="ctr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Contact information</a:t>
            </a:r>
            <a:endParaRPr>
              <a:solidFill>
                <a:srgbClr val="FFFF00"/>
              </a:solidFill>
            </a:endParaRPr>
          </a:p>
          <a:p>
            <a:pPr marL="0" lvl="0" indent="-203200" algn="ctr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Syllabus (Grading Policy) </a:t>
            </a:r>
            <a:endParaRPr>
              <a:solidFill>
                <a:srgbClr val="FFFF00"/>
              </a:solidFill>
            </a:endParaRPr>
          </a:p>
          <a:p>
            <a:pPr marL="0" lvl="0" indent="-203200" algn="ctr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US">
                <a:solidFill>
                  <a:srgbClr val="FFFF00"/>
                </a:solidFill>
              </a:rPr>
              <a:t>Classroom/Remote Expectations</a:t>
            </a:r>
            <a:endParaRPr>
              <a:solidFill>
                <a:srgbClr val="FFFF00"/>
              </a:solidFill>
            </a:endParaRPr>
          </a:p>
          <a:p>
            <a:pPr marL="0" lvl="0" indent="-203200" algn="ctr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Online Materials </a:t>
            </a:r>
            <a:endParaRPr>
              <a:solidFill>
                <a:srgbClr val="FFFF00"/>
              </a:solidFill>
            </a:endParaRPr>
          </a:p>
          <a:p>
            <a:pPr marL="0" lvl="0" indent="-203200" algn="ctr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Curriculum/Course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3692" y="0"/>
            <a:ext cx="3097539" cy="229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>
            <a:spLocks noGrp="1"/>
          </p:cNvSpPr>
          <p:nvPr>
            <p:ph type="ctrTitle"/>
          </p:nvPr>
        </p:nvSpPr>
        <p:spPr>
          <a:xfrm>
            <a:off x="0" y="165844"/>
            <a:ext cx="9144000" cy="15273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 sz="4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Teacher Introduction/Background: </a:t>
            </a:r>
            <a:endParaRPr sz="4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"/>
          </p:nvPr>
        </p:nvSpPr>
        <p:spPr>
          <a:xfrm>
            <a:off x="0" y="1834175"/>
            <a:ext cx="8909700" cy="5023800"/>
          </a:xfrm>
          <a:prstGeom prst="rect">
            <a:avLst/>
          </a:prstGeom>
          <a:solidFill>
            <a:srgbClr val="000000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My name is Maureen Guzman and I have been a teacher for about 18 years. </a:t>
            </a:r>
            <a:endParaRPr/>
          </a:p>
          <a:p>
            <a:pPr marL="342900" lvl="0" indent="-342900" algn="l" rtl="0">
              <a:spcBef>
                <a:spcPts val="14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This is my 2nd year at Perth Amboy High School  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BA Secondary Education </a:t>
            </a:r>
            <a:r>
              <a:rPr lang="en-US" sz="2800">
                <a:solidFill>
                  <a:srgbClr val="FFFF00"/>
                </a:solidFill>
              </a:rPr>
              <a:t>(English/Language Arts &amp; English as a Second Language; Minor in Spanish)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MA Linguistics  </a:t>
            </a:r>
            <a:r>
              <a:rPr lang="en-US" sz="2800">
                <a:solidFill>
                  <a:srgbClr val="FFFF00"/>
                </a:solidFill>
              </a:rPr>
              <a:t>(Bilingual/ Bicultural Education K-12; Second Language Acquisition) </a:t>
            </a:r>
            <a:endParaRPr sz="2800" b="1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Certifications: </a:t>
            </a:r>
            <a:r>
              <a:rPr lang="en-US" sz="2800">
                <a:solidFill>
                  <a:srgbClr val="FFFF00"/>
                </a:solidFill>
              </a:rPr>
              <a:t>ESL, Spanish, Language Arts, and Bilingual Education- K-12 and college level; Supervisory and Administrative Certification </a:t>
            </a:r>
            <a:endParaRPr sz="28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1417500"/>
          </a:xfrm>
          <a:prstGeom prst="rect">
            <a:avLst/>
          </a:prstGeom>
          <a:solidFill>
            <a:srgbClr val="000000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entury Schoolbook"/>
              <a:buNone/>
            </a:pPr>
            <a:r>
              <a:rPr lang="en-US" sz="5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Mrs.Guzman’s Role at PHS </a:t>
            </a:r>
            <a:endParaRPr sz="54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396875" y="1625931"/>
            <a:ext cx="8376000" cy="49824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Noto Sans Symbols"/>
              <a:buChar char="◆"/>
            </a:pPr>
            <a:r>
              <a:rPr lang="en-US" sz="4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ESL  1, ESL 2, ESL  4 teacher</a:t>
            </a:r>
            <a:endParaRPr sz="2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/>
          <p:nvPr/>
        </p:nvSpPr>
        <p:spPr>
          <a:xfrm rot="-806026">
            <a:off x="191422" y="139890"/>
            <a:ext cx="5808746" cy="2332001"/>
          </a:xfrm>
          <a:prstGeom prst="ellipse">
            <a:avLst/>
          </a:prstGeom>
          <a:solidFill>
            <a:srgbClr val="000000">
              <a:alpha val="4862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sng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Curriculum:</a:t>
            </a:r>
            <a:endParaRPr sz="5400" u="sng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7" name="Google Shape;207;p29"/>
          <p:cNvSpPr/>
          <p:nvPr/>
        </p:nvSpPr>
        <p:spPr>
          <a:xfrm rot="-531333">
            <a:off x="968915" y="2167181"/>
            <a:ext cx="8081812" cy="4604456"/>
          </a:xfrm>
          <a:prstGeom prst="ellipse">
            <a:avLst/>
          </a:prstGeom>
          <a:solidFill>
            <a:srgbClr val="000000">
              <a:alpha val="4862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Curriculum: CCSS: Common Core State Standards and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WIDA Standards.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Course: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Standards focus on reading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writing, listening, reading, and  speaking. 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28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/>
          <p:nvPr/>
        </p:nvSpPr>
        <p:spPr>
          <a:xfrm rot="-806026">
            <a:off x="191422" y="139890"/>
            <a:ext cx="5808746" cy="2332001"/>
          </a:xfrm>
          <a:prstGeom prst="ellipse">
            <a:avLst/>
          </a:prstGeom>
          <a:solidFill>
            <a:srgbClr val="000000">
              <a:alpha val="4862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sng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Course Goal:</a:t>
            </a:r>
            <a:endParaRPr sz="5400" u="sng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5" name="Google Shape;215;p30"/>
          <p:cNvSpPr/>
          <p:nvPr/>
        </p:nvSpPr>
        <p:spPr>
          <a:xfrm rot="-531333">
            <a:off x="1797360" y="1913947"/>
            <a:ext cx="7233758" cy="4793541"/>
          </a:xfrm>
          <a:prstGeom prst="ellipse">
            <a:avLst/>
          </a:prstGeom>
          <a:solidFill>
            <a:srgbClr val="000000">
              <a:alpha val="4862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will further develop their speaking, reading,  writing, and listening  skills in English within other content areas.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28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>
            <a:spLocks noGrp="1"/>
          </p:cNvSpPr>
          <p:nvPr>
            <p:ph type="ctrTitle"/>
          </p:nvPr>
        </p:nvSpPr>
        <p:spPr>
          <a:xfrm>
            <a:off x="0" y="165844"/>
            <a:ext cx="9144000" cy="152724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 sz="4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Units of Study ESL 4: </a:t>
            </a:r>
            <a:endParaRPr sz="4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subTitle" idx="1"/>
          </p:nvPr>
        </p:nvSpPr>
        <p:spPr>
          <a:xfrm>
            <a:off x="0" y="1834175"/>
            <a:ext cx="8909668" cy="5023825"/>
          </a:xfrm>
          <a:prstGeom prst="rect">
            <a:avLst/>
          </a:prstGeom>
          <a:solidFill>
            <a:srgbClr val="000000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Marking Period 1: </a:t>
            </a:r>
            <a:r>
              <a:rPr lang="en-US" sz="3600" b="1">
                <a:solidFill>
                  <a:srgbClr val="800000"/>
                </a:solidFill>
              </a:rPr>
              <a:t>Literature High School Life   </a:t>
            </a:r>
            <a:endParaRPr sz="3600" b="1">
              <a:solidFill>
                <a:srgbClr val="800000"/>
              </a:solidFill>
            </a:endParaRPr>
          </a:p>
          <a:p>
            <a:pPr marL="571500" lvl="0" indent="-5715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Marking period 2: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rgbClr val="800000"/>
              </a:buClr>
              <a:buSzPts val="3600"/>
              <a:buNone/>
            </a:pPr>
            <a:r>
              <a:rPr lang="en-US" sz="3600" b="1">
                <a:solidFill>
                  <a:srgbClr val="800000"/>
                </a:solidFill>
              </a:rPr>
              <a:t>American Dream/Foundations</a:t>
            </a:r>
            <a:endParaRPr/>
          </a:p>
          <a:p>
            <a:pPr marL="571500" lvl="0" indent="-5715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Marking Period 3: </a:t>
            </a:r>
            <a:r>
              <a:rPr lang="en-US" sz="3600" b="1">
                <a:solidFill>
                  <a:srgbClr val="800000"/>
                </a:solidFill>
              </a:rPr>
              <a:t>Respect/Rights  </a:t>
            </a:r>
            <a:endParaRPr/>
          </a:p>
          <a:p>
            <a:pPr marL="571500" lvl="0" indent="-5715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  Marking Period 4:  </a:t>
            </a:r>
            <a:r>
              <a:rPr lang="en-US" sz="3600" b="1">
                <a:solidFill>
                  <a:srgbClr val="800000"/>
                </a:solidFill>
              </a:rPr>
              <a:t>Current Events: Social Media</a:t>
            </a:r>
            <a:endParaRPr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52" b="875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 rot="-806082">
            <a:off x="-74018" y="71580"/>
            <a:ext cx="7471043" cy="3457271"/>
          </a:xfrm>
          <a:prstGeom prst="ellipse">
            <a:avLst/>
          </a:prstGeom>
          <a:solidFill>
            <a:srgbClr val="000000">
              <a:alpha val="4863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u="sng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Bienvenidos</a:t>
            </a:r>
            <a:r>
              <a:rPr lang="en-US" sz="6600" b="0" i="0" u="sng" strike="noStrike" cap="non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</a:t>
            </a:r>
            <a:endParaRPr sz="6600" b="0" i="0" u="sng" strike="noStrike" cap="non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3189124" y="2855872"/>
            <a:ext cx="5914800" cy="3743700"/>
          </a:xfrm>
          <a:prstGeom prst="ellipse">
            <a:avLst/>
          </a:prstGeom>
          <a:solidFill>
            <a:srgbClr val="000000">
              <a:alpha val="4863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Sra</a:t>
            </a:r>
            <a:r>
              <a:rPr lang="en-US" sz="3600" b="0" i="0" u="none" strike="noStrike" cap="non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Guzman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>
            <a:spLocks noGrp="1"/>
          </p:cNvSpPr>
          <p:nvPr>
            <p:ph type="ctrTitle"/>
          </p:nvPr>
        </p:nvSpPr>
        <p:spPr>
          <a:xfrm>
            <a:off x="0" y="165844"/>
            <a:ext cx="9144000" cy="152724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 sz="4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Units of Study ESL 2: </a:t>
            </a:r>
            <a:endParaRPr sz="4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9" name="Google Shape;229;p32"/>
          <p:cNvSpPr txBox="1">
            <a:spLocks noGrp="1"/>
          </p:cNvSpPr>
          <p:nvPr>
            <p:ph type="subTitle" idx="1"/>
          </p:nvPr>
        </p:nvSpPr>
        <p:spPr>
          <a:xfrm>
            <a:off x="0" y="1834175"/>
            <a:ext cx="8909668" cy="5023825"/>
          </a:xfrm>
          <a:prstGeom prst="rect">
            <a:avLst/>
          </a:prstGeom>
          <a:solidFill>
            <a:srgbClr val="000000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Marking Period 1: </a:t>
            </a:r>
            <a:r>
              <a:rPr lang="en-US" sz="3600" b="1">
                <a:solidFill>
                  <a:srgbClr val="800000"/>
                </a:solidFill>
              </a:rPr>
              <a:t>Endangered World</a:t>
            </a:r>
            <a:endParaRPr/>
          </a:p>
          <a:p>
            <a:pPr marL="571500" lvl="0" indent="-5715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Marking period 2: </a:t>
            </a:r>
            <a:r>
              <a:rPr lang="en-US" sz="3600" b="1">
                <a:solidFill>
                  <a:srgbClr val="800000"/>
                </a:solidFill>
              </a:rPr>
              <a:t>Literature-Monster </a:t>
            </a:r>
            <a:endParaRPr sz="3600" b="1">
              <a:solidFill>
                <a:srgbClr val="FFFF00"/>
              </a:solidFill>
            </a:endParaRPr>
          </a:p>
          <a:p>
            <a:pPr marL="571500" lvl="0" indent="-5715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Marking Period 3: </a:t>
            </a:r>
            <a:r>
              <a:rPr lang="en-US" sz="3600" b="1">
                <a:solidFill>
                  <a:srgbClr val="800000"/>
                </a:solidFill>
              </a:rPr>
              <a:t>  Heroes </a:t>
            </a:r>
            <a:endParaRPr/>
          </a:p>
          <a:p>
            <a:pPr marL="571500" lvl="0" indent="-5715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  Marking Period 4: </a:t>
            </a:r>
            <a:r>
              <a:rPr lang="en-US" sz="3600" b="1">
                <a:solidFill>
                  <a:srgbClr val="800000"/>
                </a:solidFill>
              </a:rPr>
              <a:t>Traditions and Folktales</a:t>
            </a:r>
            <a:endParaRPr sz="3600" b="1">
              <a:solidFill>
                <a:srgbClr val="800000"/>
              </a:solidFill>
            </a:endParaRPr>
          </a:p>
          <a:p>
            <a:pPr marL="5715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Noto Sans Symbols"/>
              <a:buNone/>
            </a:pPr>
            <a:endParaRPr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>
            <a:spLocks noGrp="1"/>
          </p:cNvSpPr>
          <p:nvPr>
            <p:ph type="ctrTitle"/>
          </p:nvPr>
        </p:nvSpPr>
        <p:spPr>
          <a:xfrm>
            <a:off x="0" y="165844"/>
            <a:ext cx="9144000" cy="152724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 sz="4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Grading System: </a:t>
            </a:r>
            <a:endParaRPr sz="4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subTitle" idx="1"/>
          </p:nvPr>
        </p:nvSpPr>
        <p:spPr>
          <a:xfrm>
            <a:off x="0" y="1834175"/>
            <a:ext cx="8909668" cy="5023825"/>
          </a:xfrm>
          <a:prstGeom prst="rect">
            <a:avLst/>
          </a:prstGeom>
          <a:solidFill>
            <a:srgbClr val="000000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20% Formative Assessments:</a:t>
            </a:r>
            <a:r>
              <a:rPr lang="en-US" sz="3600" b="1">
                <a:solidFill>
                  <a:srgbClr val="800000"/>
                </a:solidFill>
              </a:rPr>
              <a:t> quizzes, do now’s, closing activities, class work </a:t>
            </a:r>
            <a:endParaRPr/>
          </a:p>
          <a:p>
            <a:pPr marL="571500" lvl="0" indent="-5715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75% Summative Assessments: </a:t>
            </a:r>
            <a:r>
              <a:rPr lang="en-US" sz="3600" b="1">
                <a:solidFill>
                  <a:srgbClr val="800000"/>
                </a:solidFill>
              </a:rPr>
              <a:t>Tests, Projects,  Interactive Notebook Correction </a:t>
            </a:r>
            <a:endParaRPr/>
          </a:p>
          <a:p>
            <a:pPr marL="571500" lvl="0" indent="-571500" algn="l" rtl="0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FFF00"/>
                </a:solidFill>
              </a:rPr>
              <a:t>5% Homework</a:t>
            </a:r>
            <a:endParaRPr sz="3600" b="1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752" b="875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 rot="-806082">
            <a:off x="-189522" y="85194"/>
            <a:ext cx="7471043" cy="2463452"/>
          </a:xfrm>
          <a:prstGeom prst="ellipse">
            <a:avLst/>
          </a:prstGeom>
          <a:solidFill>
            <a:srgbClr val="000000">
              <a:alpha val="4863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u="sng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Bienvenidos</a:t>
            </a:r>
            <a:r>
              <a:rPr lang="en-US" sz="6600" b="0" i="0" u="sng" strike="noStrike" cap="non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</a:t>
            </a:r>
            <a:endParaRPr sz="6600" b="0" i="0" u="sng" strike="noStrike" cap="non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85925" y="2855875"/>
            <a:ext cx="9018000" cy="3743700"/>
          </a:xfrm>
          <a:prstGeom prst="ellipse">
            <a:avLst/>
          </a:prstGeom>
          <a:solidFill>
            <a:srgbClr val="000000">
              <a:alpha val="4863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Mensaje de Bienvenida </a:t>
            </a:r>
            <a:endParaRPr sz="3600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(Homeroom/</a:t>
            </a:r>
            <a:r>
              <a:rPr lang="en-US" sz="33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Salón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36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Hogar)</a:t>
            </a:r>
            <a:endParaRPr sz="3600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Century Schoolbook"/>
              <a:buChar char="●"/>
            </a:pPr>
            <a:r>
              <a:rPr lang="en-US" sz="3600" u="sng">
                <a:solidFill>
                  <a:srgbClr val="FF9900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Mensaje del Principal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Century Schoolbook"/>
              <a:buChar char="●"/>
            </a:pPr>
            <a:r>
              <a:rPr lang="en-US" sz="3600" u="sng">
                <a:solidFill>
                  <a:srgbClr val="FF9900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Mensaje de los Administradores</a:t>
            </a:r>
            <a:r>
              <a:rPr lang="en-US" sz="360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5"/>
              </a:rPr>
              <a:t> </a:t>
            </a:r>
            <a:endParaRPr sz="3600">
              <a:solidFill>
                <a:srgbClr val="FF99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ctrTitle"/>
          </p:nvPr>
        </p:nvSpPr>
        <p:spPr>
          <a:xfrm>
            <a:off x="0" y="407725"/>
            <a:ext cx="6113700" cy="18843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Schoolbook"/>
              <a:buNone/>
            </a:pPr>
            <a:r>
              <a:rPr lang="en-US" sz="4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Objetivos de esta </a:t>
            </a:r>
            <a:endParaRPr sz="4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Schoolbook"/>
              <a:buNone/>
            </a:pPr>
            <a:r>
              <a:rPr lang="en-US" sz="4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Noche : </a:t>
            </a:r>
            <a:endParaRPr sz="4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0" y="2332747"/>
            <a:ext cx="8909700" cy="4302300"/>
          </a:xfrm>
          <a:prstGeom prst="rect">
            <a:avLst/>
          </a:prstGeom>
          <a:solidFill>
            <a:srgbClr val="000000">
              <a:alpha val="517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Introducción de la maestra</a:t>
            </a:r>
            <a:endParaRPr>
              <a:solidFill>
                <a:srgbClr val="FFFF00"/>
              </a:solidFill>
            </a:endParaRPr>
          </a:p>
          <a:p>
            <a:pPr marL="0" lvl="0" indent="-2032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Información para contactar a la maestra </a:t>
            </a:r>
            <a:endParaRPr>
              <a:solidFill>
                <a:srgbClr val="FFFF00"/>
              </a:solidFill>
            </a:endParaRPr>
          </a:p>
          <a:p>
            <a:pPr marL="0" lvl="0" indent="-203200" algn="ctr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Syllabus-Plan de estudio (Política de calificaciones) Curriculo/curso</a:t>
            </a:r>
            <a:endParaRPr>
              <a:solidFill>
                <a:srgbClr val="FFFF00"/>
              </a:solidFill>
            </a:endParaRPr>
          </a:p>
          <a:p>
            <a:pPr marL="0" lvl="0" indent="-203200" algn="ctr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US">
                <a:solidFill>
                  <a:srgbClr val="FFFF00"/>
                </a:solidFill>
              </a:rPr>
              <a:t>Expectativas de la instrucción virtual </a:t>
            </a:r>
            <a:endParaRPr>
              <a:solidFill>
                <a:srgbClr val="FFFF00"/>
              </a:solidFill>
            </a:endParaRPr>
          </a:p>
          <a:p>
            <a:pPr marL="0" lvl="0" indent="-203200" algn="ctr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US">
                <a:solidFill>
                  <a:srgbClr val="FFFF00"/>
                </a:solidFill>
              </a:rPr>
              <a:t>Materiales para la clase  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3692" y="0"/>
            <a:ext cx="3097538" cy="229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0" y="165844"/>
            <a:ext cx="9144000" cy="152724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 sz="4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Sra. Guzman: </a:t>
            </a:r>
            <a:endParaRPr sz="40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0" y="1834175"/>
            <a:ext cx="8909668" cy="5023825"/>
          </a:xfrm>
          <a:prstGeom prst="rect">
            <a:avLst/>
          </a:prstGeom>
          <a:solidFill>
            <a:srgbClr val="000000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Mi nombre es  Maureen Guzman y yo he llevó en educación más o menos como 18 anos. </a:t>
            </a:r>
            <a:endParaRPr sz="2800" b="1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Este es mi segundo ano en Perth Amboy High School.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Bachillerato en Educación Secundaria (Ingles, Inglés como segundo idioma, y espa</a:t>
            </a:r>
            <a:r>
              <a:rPr lang="en-US" sz="2800">
                <a:solidFill>
                  <a:srgbClr val="FFFF00"/>
                </a:solidFill>
              </a:rPr>
              <a:t>ñ</a:t>
            </a:r>
            <a:r>
              <a:rPr lang="en-US" sz="2800" b="1">
                <a:solidFill>
                  <a:srgbClr val="FFFF00"/>
                </a:solidFill>
              </a:rPr>
              <a:t>ol) </a:t>
            </a:r>
            <a:endParaRPr sz="2800" b="1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Maestria en linguistica  </a:t>
            </a:r>
            <a:r>
              <a:rPr lang="en-US" sz="2800">
                <a:solidFill>
                  <a:srgbClr val="FFFF00"/>
                </a:solidFill>
              </a:rPr>
              <a:t>(Educacion Bilingue/ Bicultural  K-12; Adquisición de un segundo idioma) </a:t>
            </a:r>
            <a:endParaRPr sz="2800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rgbClr val="FFFF00"/>
                </a:solidFill>
              </a:rPr>
              <a:t>Certificaciones: Ingles, Inglés como segundo idioma, y espa</a:t>
            </a:r>
            <a:r>
              <a:rPr lang="en-US" sz="2800">
                <a:solidFill>
                  <a:srgbClr val="FFFF00"/>
                </a:solidFill>
              </a:rPr>
              <a:t>ñ</a:t>
            </a:r>
            <a:r>
              <a:rPr lang="en-US" sz="2800" b="1">
                <a:solidFill>
                  <a:srgbClr val="FFFF00"/>
                </a:solidFill>
              </a:rPr>
              <a:t>ol K-12; </a:t>
            </a:r>
            <a:r>
              <a:rPr lang="en-US" sz="2800">
                <a:solidFill>
                  <a:srgbClr val="FFFF00"/>
                </a:solidFill>
              </a:rPr>
              <a:t>Certificación de administracion y supervision.  </a:t>
            </a:r>
            <a:endParaRPr sz="28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1417638"/>
          </a:xfrm>
          <a:prstGeom prst="rect">
            <a:avLst/>
          </a:prstGeom>
          <a:solidFill>
            <a:srgbClr val="000000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entury Schoolbook"/>
              <a:buNone/>
            </a:pPr>
            <a:r>
              <a:rPr lang="en-US" sz="54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Información para contactar a la Sra.Guzman </a:t>
            </a:r>
            <a:endParaRPr sz="54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396875" y="1625931"/>
            <a:ext cx="8375895" cy="4982308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Noto Sans Symbols"/>
              <a:buChar char="◆"/>
            </a:pPr>
            <a:r>
              <a:rPr lang="en-US" sz="4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Correo Electronico: </a:t>
            </a:r>
            <a:r>
              <a:rPr lang="en-US" sz="4100" u="sng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maurguzman@paps.net</a:t>
            </a:r>
            <a:endParaRPr sz="41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41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Noto Sans Symbols"/>
              <a:buChar char="◆"/>
            </a:pPr>
            <a:r>
              <a:rPr lang="en-US" sz="4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numero de google voice: </a:t>
            </a:r>
            <a:endParaRPr sz="41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732-659-0621</a:t>
            </a:r>
            <a:endParaRPr sz="2300"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1417500"/>
          </a:xfrm>
          <a:prstGeom prst="rect">
            <a:avLst/>
          </a:prstGeom>
          <a:solidFill>
            <a:srgbClr val="000000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00"/>
                </a:solidFill>
              </a:rPr>
              <a:t>Syllabus-Plan de estudio (Política de calificaciones) Curriculo/curso</a:t>
            </a:r>
            <a:endParaRPr sz="34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entury Schoolbook"/>
              <a:buNone/>
            </a:pPr>
            <a:endParaRPr sz="54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396875" y="1625931"/>
            <a:ext cx="8376000" cy="49824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552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Noto Sans Symbols"/>
              <a:buChar char="◆"/>
            </a:pPr>
            <a:r>
              <a:rPr lang="en-US" sz="4700" u="sng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Plan de Estudio </a:t>
            </a:r>
            <a:endParaRPr sz="29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 rot="-805960">
            <a:off x="191448" y="139936"/>
            <a:ext cx="5808808" cy="2332109"/>
          </a:xfrm>
          <a:prstGeom prst="ellipse">
            <a:avLst/>
          </a:prstGeom>
          <a:solidFill>
            <a:srgbClr val="000000">
              <a:alpha val="4863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sng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Curriculo:</a:t>
            </a:r>
            <a:endParaRPr sz="5400" u="sng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0" name="Google Shape;140;p20"/>
          <p:cNvSpPr/>
          <p:nvPr/>
        </p:nvSpPr>
        <p:spPr>
          <a:xfrm rot="-531319">
            <a:off x="968954" y="2167198"/>
            <a:ext cx="8081732" cy="4604399"/>
          </a:xfrm>
          <a:prstGeom prst="ellipse">
            <a:avLst/>
          </a:prstGeom>
          <a:solidFill>
            <a:srgbClr val="000000">
              <a:alpha val="4863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•"/>
            </a:pPr>
            <a:r>
              <a:rPr lang="en-U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Curriculo: Departamento de Educación de Nueva Jersey estandares de Ingles. </a:t>
            </a:r>
            <a:endParaRPr sz="3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Estandares del consorcio de </a:t>
            </a:r>
            <a:r>
              <a:rPr lang="en-U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WIDA.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28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1417500"/>
          </a:xfrm>
          <a:prstGeom prst="rect">
            <a:avLst/>
          </a:prstGeom>
          <a:solidFill>
            <a:srgbClr val="000000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FFFFFF"/>
                </a:solidFill>
              </a:rPr>
              <a:t>Expectativas de la instrucción virtual </a:t>
            </a:r>
            <a:endParaRPr sz="610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396875" y="1625931"/>
            <a:ext cx="8376000" cy="49824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51435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Century Schoolbook"/>
              <a:buChar char="◆"/>
            </a:pPr>
            <a:r>
              <a:rPr lang="en-US" sz="4100" u="sng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Expectativas del Google Meet </a:t>
            </a:r>
            <a:endParaRPr sz="4100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On-screen Show (4:3)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Schoolbook</vt:lpstr>
      <vt:lpstr>Noto Sans Symbols</vt:lpstr>
      <vt:lpstr>Office Theme</vt:lpstr>
      <vt:lpstr>PowerPoint Presentation</vt:lpstr>
      <vt:lpstr>PowerPoint Presentation</vt:lpstr>
      <vt:lpstr>PowerPoint Presentation</vt:lpstr>
      <vt:lpstr>Objetivos de esta  Noche : </vt:lpstr>
      <vt:lpstr>Sra. Guzman: </vt:lpstr>
      <vt:lpstr>Información para contactar a la Sra.Guzman </vt:lpstr>
      <vt:lpstr> Syllabus-Plan de estudio (Política de calificaciones) Curriculo/curso </vt:lpstr>
      <vt:lpstr>PowerPoint Presentation</vt:lpstr>
      <vt:lpstr>Expectativas de la instrucción virtual </vt:lpstr>
      <vt:lpstr> Materiales Para la Clase  </vt:lpstr>
      <vt:lpstr>PowerPoint Presentation</vt:lpstr>
      <vt:lpstr>PowerPoint Presentation</vt:lpstr>
      <vt:lpstr>PowerPoint Presentation</vt:lpstr>
      <vt:lpstr>Tonight’s Objectives: </vt:lpstr>
      <vt:lpstr>Teacher Introduction/Background: </vt:lpstr>
      <vt:lpstr>Mrs.Guzman’s Role at PHS </vt:lpstr>
      <vt:lpstr>PowerPoint Presentation</vt:lpstr>
      <vt:lpstr>PowerPoint Presentation</vt:lpstr>
      <vt:lpstr>Units of Study ESL 4: </vt:lpstr>
      <vt:lpstr>Units of Study ESL 2: </vt:lpstr>
      <vt:lpstr>Grading System: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GUZMAN : MAUREEN</dc:creator>
  <cp:lastModifiedBy>GUZMAN : MAUREEN</cp:lastModifiedBy>
  <cp:revision>1</cp:revision>
  <dcterms:modified xsi:type="dcterms:W3CDTF">2020-09-22T22:36:07Z</dcterms:modified>
</cp:coreProperties>
</file>